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C7DDB"/>
    <a:srgbClr val="0948CB"/>
    <a:srgbClr val="0B49CB"/>
    <a:srgbClr val="F2F4F8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7530" autoAdjust="0"/>
  </p:normalViewPr>
  <p:slideViewPr>
    <p:cSldViewPr snapToGrid="0" snapToObjects="1">
      <p:cViewPr varScale="1">
        <p:scale>
          <a:sx n="98" d="100"/>
          <a:sy n="98" d="100"/>
        </p:scale>
        <p:origin x="13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allekish/IBM-DS-Capstone-Coursera-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lekish/IBM-DS-Capstone-Coursera-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Walther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Glodstaf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of June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BD89E-C37C-FBF9-2912-F7570F5B17DA}"/>
              </a:ext>
            </a:extLst>
          </p:cNvPr>
          <p:cNvSpPr txBox="1"/>
          <p:nvPr/>
        </p:nvSpPr>
        <p:spPr>
          <a:xfrm>
            <a:off x="303963" y="6382698"/>
            <a:ext cx="10186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2F2F2"/>
                </a:solidFill>
              </a:rPr>
              <a:t>Overall</a:t>
            </a:r>
            <a:r>
              <a:rPr lang="es-ES" dirty="0">
                <a:solidFill>
                  <a:srgbClr val="F2F2F2"/>
                </a:solidFill>
              </a:rPr>
              <a:t> Git </a:t>
            </a:r>
            <a:r>
              <a:rPr lang="es-ES" dirty="0" err="1">
                <a:solidFill>
                  <a:srgbClr val="F2F2F2"/>
                </a:solidFill>
              </a:rPr>
              <a:t>Repository</a:t>
            </a:r>
            <a:r>
              <a:rPr lang="es-ES" dirty="0">
                <a:solidFill>
                  <a:srgbClr val="F2F2F2"/>
                </a:solidFill>
              </a:rPr>
              <a:t>: https://github.com/Wallekish/IBM-DS-Capstone-Coursera-</a:t>
            </a:r>
            <a:endParaRPr lang="en-NL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 was checked for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 types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 was cleaned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Replacing numerical missing values with means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 label was transformed into a binary instead of multivariate categorical variable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were plotted based on exploring relationships between variables of interest: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and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and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https://github.com/Wallekish/IBM-DS-Capstone-Coursera-/blob/main/edadataviz.ipynb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 name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for booster’s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Avg payload mass carried by booster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successful/failed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and launch site for failed drone ship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success rates for each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coded)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launch sites and individual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to coast, city, highway and railroad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of these allows to identify shared geographical markers or launch site to determine what makes a good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can define what a bad/good launch site 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plots: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success records as a pie chart (all sites and individual sites)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Payload and success for all sites (scatterplot)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can help identify particular launch site factors that are important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correlations between booster version and payload and launch site can help visualize the relationship between launch site the launch site variables and the booster/specific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test into test and training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built for: Logistic Regression, KNN, SVM, and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tuned using feature engineering and algorithm tuning based on the confusion matrix.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was used to compare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https://github.com/Wallekish/IBM-DS-Capstone-Coursera-/blob/main/SpaceX_Machine%20Learning%20Prediction_Part_5.ipynb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64367" y="1766244"/>
            <a:ext cx="5408950" cy="4512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each launch and year, but higher payload decrease launch success independently of this.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success rate is between 60% and 77%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and VLEO orbits have a high success rate but for heavy payloads Polar, LEO and ISS landings are more successful.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(see screenshots)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model is significantly more accurate than another. Concern for false positives.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BB1FA-A051-355B-4588-5EF2AD36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511" y="4059535"/>
            <a:ext cx="6138490" cy="18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26B13-C398-F9FD-8D25-9261C12CA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17" y="1989575"/>
            <a:ext cx="6118684" cy="20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5891" y="1745901"/>
            <a:ext cx="9364249" cy="8666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increases with number of launches for each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D33FA-E88A-F50B-8A56-9A15B129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04" y="2984360"/>
            <a:ext cx="10706942" cy="27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5311" y="1795232"/>
            <a:ext cx="9555168" cy="549049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seems to have a higher cap on payload mass than the other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13D9-EE46-4B54-5769-19A12196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89" y="2438898"/>
            <a:ext cx="12192000" cy="35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3"/>
            <a:ext cx="4264213" cy="3943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ESL-1, GEO, HEO, and SSO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VELO is somewhat above chance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 are around 60%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63A97-9AD2-231C-3CBC-6395DDF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84" y="2082113"/>
            <a:ext cx="6675487" cy="37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47446"/>
            <a:ext cx="9820952" cy="18247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flight is not correlated by orbit type as far as success rate is concerned.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less flights seems to  broadly indicate more success, particularly for LEO.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59F6B-CEDF-7724-A9A5-048E7B68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7" y="3525277"/>
            <a:ext cx="11767783" cy="24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241595" cy="17609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 LEO and ISS missions with higher payload show increasing success with greater mass compared to other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trend for GTO missions.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CE585-237B-7121-F035-FBD98A57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4069582"/>
            <a:ext cx="10241596" cy="23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every year, indicating increased knowledge.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compete in price competitors, need to close knowledge gap fast.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3C4E35-CA60-601D-A764-A5CDC39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867" y="2069757"/>
            <a:ext cx="6303810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names retrieved with DISTINCT: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from launch sites that begin with CCA.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CCAFS LC-40 comes first here due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alphabeitisation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B9D33-BC9D-E428-CE51-935677D4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61" y="4225348"/>
            <a:ext cx="96393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 45596kg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Calculates as SUM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DATA where Customer had the string NASA (CRS).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2928.4kg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as AVG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Booster version equals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pad: 2015/12/22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was filtered based on successful landing on a drone ship if it had a mass between 4000 and 6000 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3191" y="1477108"/>
            <a:ext cx="11023042" cy="50442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to remove null values and eliminate rockets with more than one booster, and convert values into usable formats (dates, booster version, launchpad names etc.)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 data was filtered to only include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 and Data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further made interactive via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each launch and year, but higher payload decrease launch success independently of this.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success rate is between 60% and 77%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and VLEO orbits have a high success rate but for heavy payloads Polar, LEO and ISS landings are more successful.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missions: 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failed missions: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filtering Mission Outcomes that included Success (and a wildcard) or did not so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40375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	F9 B5 B1049.4	F9 B5 B1051.3	F9 B5 B1056.4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	F9 B5 B1051.4	F9 B5 B1049.5	F9 B5 B1060.2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	F9 B5 B1051.6	F9 B5 B1060.3	F9 B5 B1049.7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2 failed drone ship landings were registered in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E4C92F-50B4-57BF-B077-430D7F20A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29472"/>
              </p:ext>
            </p:extLst>
          </p:nvPr>
        </p:nvGraphicFramePr>
        <p:xfrm>
          <a:off x="770010" y="2895975"/>
          <a:ext cx="10515600" cy="73152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0833259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47787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096269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8610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L"/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04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NL"/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Failure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drone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ship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6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50D05-6636-D84C-17EA-9250CDEA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40241"/>
            <a:ext cx="2204301" cy="37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6237"/>
            <a:ext cx="3477229" cy="55987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sites are all located:</a:t>
            </a:r>
          </a:p>
          <a:p>
            <a:pPr lvl="1"/>
            <a:r>
              <a:rPr lang="en-US" dirty="0"/>
              <a:t>On the coast</a:t>
            </a:r>
          </a:p>
          <a:p>
            <a:pPr lvl="1"/>
            <a:r>
              <a:rPr lang="en-US" dirty="0"/>
              <a:t>In the US</a:t>
            </a:r>
          </a:p>
          <a:p>
            <a:pPr lvl="1"/>
            <a:r>
              <a:rPr lang="en-US" dirty="0"/>
              <a:t>As close to the equator as possible (in the US)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A7700-394C-6225-9ABF-3EF4C547C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52" y="1296237"/>
            <a:ext cx="8518620" cy="48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6529"/>
            <a:ext cx="3207564" cy="4725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(green) and failed launches (red).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22EF1-B97A-8F4C-EA43-74904007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38" y="1299657"/>
            <a:ext cx="4194847" cy="222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FB126-27C0-C9F4-C36C-B1DDF98BFA28}"/>
              </a:ext>
            </a:extLst>
          </p:cNvPr>
          <p:cNvSpPr txBox="1"/>
          <p:nvPr/>
        </p:nvSpPr>
        <p:spPr>
          <a:xfrm>
            <a:off x="7903538" y="3076347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07FB3-A907-8AF1-E5EB-1100B55A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07" y="1299657"/>
            <a:ext cx="4162431" cy="2229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59164-890F-9602-872F-775DADE26D7E}"/>
              </a:ext>
            </a:extLst>
          </p:cNvPr>
          <p:cNvSpPr txBox="1"/>
          <p:nvPr/>
        </p:nvSpPr>
        <p:spPr>
          <a:xfrm>
            <a:off x="3882116" y="3160096"/>
            <a:ext cx="18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CCAFS SLC-40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AB7E29-E149-10B2-2081-9EEE51F7B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538" y="3529428"/>
            <a:ext cx="4130133" cy="2375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BAFE4-2EBB-16A7-497A-F88147872A2B}"/>
              </a:ext>
            </a:extLst>
          </p:cNvPr>
          <p:cNvSpPr txBox="1"/>
          <p:nvPr/>
        </p:nvSpPr>
        <p:spPr>
          <a:xfrm>
            <a:off x="7903538" y="5535631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KSC LC-39A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1C67C4-EF63-42DA-E9B7-EC5D66F9B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107" y="3529428"/>
            <a:ext cx="4097717" cy="23847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028472-461A-150A-EBF2-95D50AF087CE}"/>
              </a:ext>
            </a:extLst>
          </p:cNvPr>
          <p:cNvSpPr txBox="1"/>
          <p:nvPr/>
        </p:nvSpPr>
        <p:spPr>
          <a:xfrm>
            <a:off x="3741107" y="5627076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VAFB SLC-4E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6463" y="4202052"/>
            <a:ext cx="6982942" cy="2682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far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to railroads and highways is also kept in mind, while closeness to the coast is prioritized.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2F7B6-D518-AFA8-AB2E-25298DD6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60" y="1314688"/>
            <a:ext cx="5691813" cy="286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8D71D-DE04-85CE-114E-F0437468E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62" y="1314688"/>
            <a:ext cx="5471398" cy="2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0471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most amount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VAFB SLC-4E has the least amount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Numbers are somewhat skewed by non-uniform launch numbers per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Rates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37D27-FF68-68B0-DA2A-D102FAF2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89" y="1352144"/>
            <a:ext cx="6241411" cy="26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97204"/>
            <a:ext cx="11363931" cy="452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rockets have a major cost saving potential for commercial space flight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first stage of the launch can be re-used. Cost savings are over 100 million USD compared to competitors where the first stage cannot be re-used, however, the cost-saving potential hinges on understanding the factors that allow for the first stage to be re-used, and how this can be made even cheaper.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 Question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predict whether the first stage of Falcon 9 can be re-used, both those inherent to the first stage (such as booster type and payload) and those external to it (such as launch site)?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298193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r>
              <a:rPr lang="en-US" dirty="0"/>
              <a:t>Launch success coded as 1 and failure as 0</a:t>
            </a:r>
          </a:p>
          <a:p>
            <a:endParaRPr lang="en-US" dirty="0"/>
          </a:p>
          <a:p>
            <a:r>
              <a:rPr lang="en-US" dirty="0"/>
              <a:t>Launch Success Ratio well over chance.</a:t>
            </a:r>
          </a:p>
          <a:p>
            <a:endParaRPr lang="en-US" dirty="0"/>
          </a:p>
          <a:p>
            <a:r>
              <a:rPr lang="en-US" dirty="0"/>
              <a:t>Potentially because KSC staff and site has seen use since the dawn of the space race, reflecting experience.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171BD-2DED-9047-CCB2-7EB87FBB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72" y="1471612"/>
            <a:ext cx="8058190" cy="34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40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is guaranteed below 5000kg payload for all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Booster that has done higher payloads is FT, Success chance is only at 50% for payloads of 5500kg and 0% for higher than that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true even for the most successful launch site.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Success, Payload Mass, and Booster 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CC5B6-DA4C-A561-E2AD-27AF1D42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68" y="3487314"/>
            <a:ext cx="5540692" cy="2538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5582-0F86-000A-9E90-ACF8C7F62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839" y="1320381"/>
            <a:ext cx="5597721" cy="22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had the same accuracy and confusion matrix.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652573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can accurately identify true positive, and true negatives.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do also not happen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false positives, which is a concern, indicating the model is not conservative enough.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EECC3-6329-4484-B1EE-3EBEB590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096" y="1695513"/>
            <a:ext cx="4281910" cy="30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each launch and year, but higher payload decrease launch success independently of this.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success rate is between 60% and 77%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and VLEO orbits have a high success rate but for heavy payloads Polar, LEO and ISS landings are more successful.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 and notebook can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 found at: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https://github.com/Wallekish/IBM-DS-Capstone-Coursera-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6914"/>
            <a:ext cx="11046851" cy="542108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tx1"/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 (Wikipedia) and API (SpaceX)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Only data until November 13</a:t>
            </a:r>
            <a:r>
              <a:rPr lang="en-US" sz="7600" baseline="30000" dirty="0">
                <a:solidFill>
                  <a:schemeClr val="tx1"/>
                </a:solidFill>
                <a:latin typeface="Abadi"/>
              </a:rPr>
              <a:t>th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, 2020. Using the Falcon 9 with one booster was considered. Null values were eliminated.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Visualisation</a:t>
            </a: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Data and SQL queries.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7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Variables for Model building were selected based on EDA. Categorical variables were one-hot encoded. Logistic regression, KNN, decision tree, SVM, were then compared based on accuracy.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the SpaceX API and web scraping from Wikipedia for launch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filtered for relevant characteristic in terms of launch date, only Falcon9 launches, and only rockets using one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then converted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1" y="1792288"/>
            <a:ext cx="5765923" cy="485972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Get data from API based on variables of interest (Booster version, cores, Launch Site, and Payload)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  <a:cs typeface="Times New Roman" panose="02020603050405020304" pitchFamily="18" charset="0"/>
              </a:rPr>
              <a:t>Clean data with get functions to get usable names for variables of interest if none were in raw data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  <a:cs typeface="Times New Roman" panose="02020603050405020304" pitchFamily="18" charset="0"/>
              </a:rPr>
              <a:t>↓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  <a:cs typeface="Times New Roman" panose="02020603050405020304" pitchFamily="18" charset="0"/>
              </a:rPr>
              <a:t>Create a new dataset with the cleaned data. And filter again.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requests were used to collect data from the SpaceX API, which was then cleaned, wrangled and formatted according to the flowchart.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 Data from Wikipedia and convert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https://github.com/Wallekish/IBM-DS-Capstone-Coursera-/blob/main/jupyter-labs-webscraping.ipynb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40224-FC74-E230-D292-6E48C3A14C63}"/>
              </a:ext>
            </a:extLst>
          </p:cNvPr>
          <p:cNvSpPr txBox="1"/>
          <p:nvPr/>
        </p:nvSpPr>
        <p:spPr>
          <a:xfrm>
            <a:off x="5910262" y="1983771"/>
            <a:ext cx="5461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Get data from Wikipedia</a:t>
            </a:r>
          </a:p>
          <a:p>
            <a:pPr algn="ctr"/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↓</a:t>
            </a:r>
          </a:p>
          <a:p>
            <a:pPr algn="ctr"/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Read in HTML Table</a:t>
            </a:r>
          </a:p>
          <a:p>
            <a:pPr algn="ctr"/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↓</a:t>
            </a:r>
          </a:p>
          <a:p>
            <a:pPr algn="ctr"/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Parse HTML Table into a new pandas </a:t>
            </a:r>
            <a:r>
              <a:rPr lang="en-US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endParaRPr lang="en-US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2078</Words>
  <Application>Microsoft Office PowerPoint</Application>
  <PresentationFormat>Widescreen</PresentationFormat>
  <Paragraphs>289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Walther Gloedstaf</cp:lastModifiedBy>
  <cp:revision>208</cp:revision>
  <dcterms:created xsi:type="dcterms:W3CDTF">2021-04-29T18:58:34Z</dcterms:created>
  <dcterms:modified xsi:type="dcterms:W3CDTF">2024-06-30T20:26:06Z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